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embeddedFontLst>
    <p:embeddedFont>
      <p:font typeface="Nanum Myeongjo" panose="020B0600000101010101" charset="-127"/>
      <p:regular r:id="rId16"/>
      <p:bold r:id="rId17"/>
    </p:embeddedFont>
    <p:embeddedFont>
      <p:font typeface="Malgun Gothic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8xcH5sDiesMXwiYdHRFps2EqI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앱의 전원은 컨트롤 화면에 구현했는데요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보일러 컨트롤 화면을 요청하면 앱에서 보일러 컨트롤 화면을 출력해줍니다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 사용자가 보일러 끄기 요청을 하면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앱은 보일러 상태 데이터 수정을 웹으로 요청하고 웹은 데이터베이스에게 보일러 상태 데이터 수정을 요청합니다.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 수정된 데이터가 다시 웹으로 전달되어 수정된 데이터가 포함된 웹페이지가 앱으로 전달 되어 현재 상태 off 화면이 출력됩니다</a:t>
            </a:r>
            <a:endParaRPr/>
          </a:p>
        </p:txBody>
      </p:sp>
      <p:sp>
        <p:nvSpPr>
          <p:cNvPr id="259" name="Google Shape;259;p1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보일러 켜기 요청도 앞선 내용과 같은 과정으로 진행됩니다.</a:t>
            </a:r>
            <a:endParaRPr/>
          </a:p>
        </p:txBody>
      </p:sp>
      <p:sp>
        <p:nvSpPr>
          <p:cNvPr id="280" name="Google Shape;280;p1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실행 영상 입니다.</a:t>
            </a:r>
            <a:endParaRPr/>
          </a:p>
        </p:txBody>
      </p:sp>
      <p:sp>
        <p:nvSpPr>
          <p:cNvPr id="306" name="Google Shape;306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발표순서는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첫번째로 교수님께서 주신 과제에 대한 목표가 무엇인지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 이에 따른 저희의 실제 구현 과정이 무엇인지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세번째로 저희 어플의 시퀀스 다이어그램을 설명후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실제 입이 실행되는 영상으로 마무리 하겠습니다.</a:t>
            </a: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과제 목표는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보일러의 온도를 알려주고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전원 조절이 가능하며 다시 홈 화면으로 돌아가는 앱을 만드는것이였는데요,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이에 더해서 저희 조는 온도 조절 시스템과 시간별로 온도가 업데이트 기능을 따로 추가하였습니다.</a:t>
            </a: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환경 구성은 DB/ WEB/ ANDROID을 타겟으로 정하고 진행 하였습니다. 이에 따라 저희는 다음과 같은 개발 툴 또는 패키지 관리 및 협업 툴을 사용하였습니다.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또한 클라이언트단에서 요청한 데이터인 json을 파싱하고 처리 하기위해서 gradle 패키지 관리를 통해 gson을 이용해 개발 진행을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마리아 DB는 데이터베이스를 구성하고 설계하는데 있어서 HeidSQL을 사용하여 프로젝트를 진행하기 위한 TIME,  TMEP, STATUS 데이터 cloumn을 생성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이용자가 접근하여 볼 수 있는 웹페이지 또는 모바일 기기에서 확인 가능한 restful api를 적용 하기 위해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Apache serve를 이용했으며 URL servlet를 위해 apache tomcat를 사용했습니다.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톰캣을 통해 생성된 Json타입의 데이터는 다음과 같이 들어오는 것을 확인 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또한, 변경된 데이터는 다음과 같이 이용자 또는 관리자 웹페이지 에서 확인 이 가능합니다.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DB는 센서 업데이트 주기에 맞춰 시간으로 정렬 되어있습니다.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+이미지 테스트 해보고 웹페이지 이미지 바꿀수 있으면 바꿀것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Real time으로 온도의 변화 및 다른 유저의 멀티 사용으로 인한 DB 리프레쉬 데이터를 다음과 같이 timer thread를 이용하여 주기적으로 데이터의 상태 및 수치가 textview 및 imageview에서 표시 되도록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다른 이용자 또는 사용자가 보일러의 상태를 변경한 경우 On일때는 보일러의 온도값이 보이며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(슬라이드 애니메이션)Off일때는 보일러의 온도가 보이지 않게 설정했습니다.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DB에서 업데이트된 상태의 state를 받아오며 이에 맞춰 사용자는 현재 기기의 상태를 확인 하며 터치와 동시에 toggle 형태의 ON OFF 가 선택 되어 DB에 업데이트를 요청합니다.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da4e16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2da4e1636_0_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관리자 모드로 진입시 다음과 같이 목록을 통해 형재 있는 DB time의 온도 값을 수정 하고 업데이트 할 수 있습니다.</a:t>
            </a:r>
            <a:endParaRPr/>
          </a:p>
        </p:txBody>
      </p:sp>
      <p:sp>
        <p:nvSpPr>
          <p:cNvPr id="216" name="Google Shape;216;g122da4e1636_0_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앱의 전체적 시퀀스 다이어그램은 왼쪽과 같은데요,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부분별로 나눠서 자세히 알아보겠습니다.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첫번째로 유저가 앱을 접속하면 앱에서는 웹으로 홈페이지 요청을 합니다. 그러면 웹에서 데이터베이스로 보일러 온도 데이터를 요청하고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데이터베이스는 데이터를 웹으로 전달해줍니다. 이는 다시 앱으로 전달 되고 사용자에게 화면을 출력시켜줍니다.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조는 시간경과에 따른 온도 데이터 업데이트 기능을 추가했는데요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시간이 흐르면 앱에서는 웹으로 홈페이지를 요청, 웹은 다시 데이터 베이스에게 현재시각 보일러 데이터를 요청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데이터베이스는 다시 현재시각 보일러 데이터를 웹으로 전달, 웹은 다시 앱으로 시간별 데이터를 포함한 웹페이지를 전달하여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사용자에게 새로운 보일러 온도가 포함된 화면을 출력시켜줍니다.</a:t>
            </a:r>
            <a:endParaRPr/>
          </a:p>
        </p:txBody>
      </p:sp>
      <p:sp>
        <p:nvSpPr>
          <p:cNvPr id="233" name="Google Shape;233;p9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12" Type="http://schemas.openxmlformats.org/officeDocument/2006/relationships/image" Target="../media/image4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gif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3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124" y="5268623"/>
            <a:ext cx="12575467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3048000" y="4253977"/>
            <a:ext cx="8839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발표</a:t>
            </a:r>
            <a:endParaRPr sz="7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68224" y="266700"/>
            <a:ext cx="66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718EB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서울 상공회의소 IOT SW 개발 과정</a:t>
            </a:r>
            <a:endParaRPr sz="2800">
              <a:solidFill>
                <a:srgbClr val="718EB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3074508" y="4835060"/>
            <a:ext cx="27518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박재완 이민정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855124" y="5826568"/>
            <a:ext cx="7889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자바와 스프링부트를 이용한 실시간 보일러 온도 어플리케이션 제작</a:t>
            </a:r>
            <a:endParaRPr sz="18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0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64" name="Google Shape;26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8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8">
            <a:alphaModFix/>
          </a:blip>
          <a:srcRect l="7716" t="61338" r="6580"/>
          <a:stretch/>
        </p:blipFill>
        <p:spPr>
          <a:xfrm>
            <a:off x="8274013" y="2569250"/>
            <a:ext cx="9908614" cy="371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pSp>
        <p:nvGrpSpPr>
          <p:cNvPr id="272" name="Google Shape;272;p10"/>
          <p:cNvGrpSpPr/>
          <p:nvPr/>
        </p:nvGrpSpPr>
        <p:grpSpPr>
          <a:xfrm rot="10800000" flipH="1">
            <a:off x="7063620" y="6524980"/>
            <a:ext cx="2210038" cy="1324661"/>
            <a:chOff x="10679530" y="2168689"/>
            <a:chExt cx="2210038" cy="1324661"/>
          </a:xfrm>
        </p:grpSpPr>
        <p:grpSp>
          <p:nvGrpSpPr>
            <p:cNvPr id="273" name="Google Shape;273;p10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74" name="Google Shape;274;p10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10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" name="Google Shape;276;p1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1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85" name="Google Shape;28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solidFill>
            <a:srgbClr val="002060"/>
          </a:solidFill>
          <a:ln>
            <a:noFill/>
          </a:ln>
        </p:spPr>
      </p:pic>
      <p:grpSp>
        <p:nvGrpSpPr>
          <p:cNvPr id="289" name="Google Shape;289;p11"/>
          <p:cNvGrpSpPr/>
          <p:nvPr/>
        </p:nvGrpSpPr>
        <p:grpSpPr>
          <a:xfrm rot="10800000" flipH="1">
            <a:off x="7419475" y="6564011"/>
            <a:ext cx="2210038" cy="507854"/>
            <a:chOff x="10679530" y="2168689"/>
            <a:chExt cx="2210038" cy="1324661"/>
          </a:xfrm>
        </p:grpSpPr>
        <p:grpSp>
          <p:nvGrpSpPr>
            <p:cNvPr id="290" name="Google Shape;290;p11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91" name="Google Shape;291;p1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" name="Google Shape;293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11"/>
          <p:cNvPicPr preferRelativeResize="0"/>
          <p:nvPr/>
        </p:nvPicPr>
        <p:blipFill rotWithShape="1">
          <a:blip r:embed="rId11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7" name="Google Shape;297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90551" y="3518795"/>
            <a:ext cx="9792899" cy="42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1"/>
          <p:cNvGrpSpPr/>
          <p:nvPr/>
        </p:nvGrpSpPr>
        <p:grpSpPr>
          <a:xfrm rot="10800000" flipH="1">
            <a:off x="7155789" y="8104263"/>
            <a:ext cx="2210038" cy="1324661"/>
            <a:chOff x="10679530" y="2168689"/>
            <a:chExt cx="2210038" cy="1324661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300" name="Google Shape;300;p1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2" name="Google Shape;302;p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/>
          <p:nvPr/>
        </p:nvSpPr>
        <p:spPr>
          <a:xfrm>
            <a:off x="3025867" y="1928882"/>
            <a:ext cx="13182600" cy="71628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75949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2"/>
          <p:cNvSpPr/>
          <p:nvPr/>
        </p:nvSpPr>
        <p:spPr>
          <a:xfrm>
            <a:off x="130038" y="321251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실행 영상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42650" y="242176"/>
            <a:ext cx="805224" cy="95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최종 시연">
            <a:hlinkClick r:id="" action="ppaction://media"/>
            <a:extLst>
              <a:ext uri="{FF2B5EF4-FFF2-40B4-BE49-F238E27FC236}">
                <a16:creationId xmlns:a16="http://schemas.microsoft.com/office/drawing/2014/main" id="{738683C6-56FA-4801-A943-F48A6FCF3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1905" y="1941945"/>
            <a:ext cx="12590523" cy="7082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3770090"/>
            <a:ext cx="7425179" cy="15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3308" y="5106062"/>
            <a:ext cx="5299098" cy="408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6997" y="2195969"/>
            <a:ext cx="5637759" cy="408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-1274105" y="-4226148"/>
            <a:ext cx="9485541" cy="18971082"/>
            <a:chOff x="-561068" y="-1806147"/>
            <a:chExt cx="9485541" cy="18971082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561068" y="-1806147"/>
              <a:ext cx="9485541" cy="18971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32926" y="2859231"/>
              <a:ext cx="4742771" cy="94855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2303" y="3013823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2303" y="4647312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32303" y="6280801"/>
            <a:ext cx="1330811" cy="1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32303" y="7914290"/>
            <a:ext cx="1330811" cy="1330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6809601" y="971349"/>
            <a:ext cx="4668798" cy="17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>
                <a:solidFill>
                  <a:srgbClr val="002060"/>
                </a:solidFill>
                <a:latin typeface="Batang"/>
                <a:ea typeface="Batang"/>
                <a:cs typeface="Batang"/>
                <a:sym typeface="Batang"/>
              </a:rPr>
              <a:t>발표순서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098458" y="3434144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</a:t>
            </a:r>
            <a:r>
              <a:rPr lang="ko-KR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148811" y="5080747"/>
            <a:ext cx="9449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188679" y="6701122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8164062" y="8374189"/>
            <a:ext cx="914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4.</a:t>
            </a:r>
            <a:endParaRPr sz="4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662883" y="1621780"/>
            <a:ext cx="3456781" cy="6827199"/>
          </a:xfrm>
          <a:prstGeom prst="rect">
            <a:avLst/>
          </a:prstGeom>
          <a:solidFill>
            <a:srgbClr val="3F3F3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9518402" y="3655032"/>
            <a:ext cx="18613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과제 목표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9518402" y="8482977"/>
            <a:ext cx="466879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앱 실행 영상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9518402" y="5278871"/>
            <a:ext cx="41452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실제 구현 과정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518402" y="6830983"/>
            <a:ext cx="343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66" y="1169955"/>
            <a:ext cx="5202000" cy="41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5426074" y="-526948"/>
            <a:ext cx="6987483" cy="13974965"/>
            <a:chOff x="5706126" y="-636516"/>
            <a:chExt cx="6987483" cy="13974965"/>
          </a:xfrm>
        </p:grpSpPr>
        <p:pic>
          <p:nvPicPr>
            <p:cNvPr id="123" name="Google Shape;123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06126" y="-636516"/>
              <a:ext cx="6987483" cy="13974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95987" y="2800214"/>
              <a:ext cx="3493741" cy="69874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4169927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7937" y="3682797"/>
            <a:ext cx="599683" cy="103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6981294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967" y="4169927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7">
            <a:alphaModFix amt="50000"/>
          </a:blip>
          <a:srcRect/>
          <a:stretch/>
        </p:blipFill>
        <p:spPr>
          <a:xfrm>
            <a:off x="1157937" y="3682797"/>
            <a:ext cx="599683" cy="103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42540" y="4217919"/>
            <a:ext cx="5152968" cy="13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34572" y="3755095"/>
            <a:ext cx="860795" cy="98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42435" y="6979365"/>
            <a:ext cx="5152968" cy="130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242725" y="370312"/>
            <a:ext cx="4648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3845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과제 목표</a:t>
            </a:r>
            <a:endParaRPr sz="5400">
              <a:solidFill>
                <a:srgbClr val="3845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2090400" y="6245057"/>
            <a:ext cx="4914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ON/OFF 조절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1046935" y="3441597"/>
            <a:ext cx="43000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보일러 온도 표시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1026315" y="6271479"/>
            <a:ext cx="6515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시간별 온도 업데이트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7662911" y="3682797"/>
            <a:ext cx="2513807" cy="5121434"/>
          </a:xfrm>
          <a:prstGeom prst="rect">
            <a:avLst/>
          </a:prstGeom>
          <a:solidFill>
            <a:srgbClr val="3F3F3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 amt="35000"/>
          </a:blip>
          <a:srcRect/>
          <a:stretch/>
        </p:blipFill>
        <p:spPr>
          <a:xfrm>
            <a:off x="16195403" y="5633711"/>
            <a:ext cx="1762651" cy="17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텍스트, 클립아트이(가) 표시된 사진&#10;&#10;자동 생성된 설명"/>
          <p:cNvPicPr preferRelativeResize="0"/>
          <p:nvPr/>
        </p:nvPicPr>
        <p:blipFill rotWithShape="1">
          <a:blip r:embed="rId11">
            <a:alphaModFix amt="35000"/>
          </a:blip>
          <a:srcRect/>
          <a:stretch/>
        </p:blipFill>
        <p:spPr>
          <a:xfrm>
            <a:off x="175882" y="5544406"/>
            <a:ext cx="2480972" cy="2480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2219481" y="3462041"/>
            <a:ext cx="32461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홈 화면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1026315" y="7212061"/>
            <a:ext cx="43206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온도 조절 시스템</a:t>
            </a:r>
            <a:endParaRPr sz="4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228600" y="723900"/>
            <a:ext cx="9753600" cy="5181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10287000" y="740004"/>
            <a:ext cx="7772400" cy="2422296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10287000" y="3390900"/>
            <a:ext cx="7772400" cy="2514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4020800" y="6134100"/>
            <a:ext cx="4020532" cy="38100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228600" y="6134100"/>
            <a:ext cx="13545532" cy="38100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l="36095" t="8177" r="37364" b="11096"/>
          <a:stretch/>
        </p:blipFill>
        <p:spPr>
          <a:xfrm>
            <a:off x="948316" y="908566"/>
            <a:ext cx="2832101" cy="430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49" y="6943908"/>
            <a:ext cx="2787293" cy="243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0839" y="5996060"/>
            <a:ext cx="5907737" cy="23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06600" y="3870940"/>
            <a:ext cx="316496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62365" y="1023980"/>
            <a:ext cx="1905102" cy="190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09207" y="7639674"/>
            <a:ext cx="4265002" cy="219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43834" y="2140744"/>
            <a:ext cx="4808010" cy="23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01916" y="3989748"/>
            <a:ext cx="1861347" cy="13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10258576" y="3415875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 communication link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4020800" y="61341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228600" y="61341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컴파일 및 패키지 코드 관리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2286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 앱 개발 언어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70866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>
            <a:stCxn id="147" idx="0"/>
            <a:endCxn id="147" idx="2"/>
          </p:cNvCxnSpPr>
          <p:nvPr/>
        </p:nvCxnSpPr>
        <p:spPr>
          <a:xfrm>
            <a:off x="5105400" y="723900"/>
            <a:ext cx="0" cy="51816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4"/>
          <p:cNvSpPr txBox="1"/>
          <p:nvPr/>
        </p:nvSpPr>
        <p:spPr>
          <a:xfrm>
            <a:off x="10312400" y="723900"/>
            <a:ext cx="289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디자인 사용 언어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49200" y="6159075"/>
            <a:ext cx="5714286" cy="38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12">
            <a:alphaModFix/>
          </a:blip>
          <a:srcRect l="25726" t="38981" r="21305" b="36942"/>
          <a:stretch/>
        </p:blipFill>
        <p:spPr>
          <a:xfrm>
            <a:off x="4350839" y="8068442"/>
            <a:ext cx="3886201" cy="176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354561" y="6490307"/>
            <a:ext cx="1653742" cy="165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WEB - 1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4">
            <a:alphaModFix/>
          </a:blip>
          <a:srcRect l="14532" r="31924"/>
          <a:stretch/>
        </p:blipFill>
        <p:spPr>
          <a:xfrm>
            <a:off x="105179" y="1790700"/>
            <a:ext cx="9826221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57929" y="1114128"/>
            <a:ext cx="5525271" cy="89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" y="144999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4">
            <a:alphaModFix/>
          </a:blip>
          <a:srcRect l="4990"/>
          <a:stretch/>
        </p:blipFill>
        <p:spPr>
          <a:xfrm>
            <a:off x="2362200" y="3046500"/>
            <a:ext cx="1781367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65100" y="3415740"/>
            <a:ext cx="3581400" cy="356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7287617" y="4379938"/>
            <a:ext cx="4800600" cy="191302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500" y="6018605"/>
            <a:ext cx="35814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- 1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05572" y="936124"/>
            <a:ext cx="44958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9">
            <a:alphaModFix/>
          </a:blip>
          <a:srcRect t="20036"/>
          <a:stretch/>
        </p:blipFill>
        <p:spPr>
          <a:xfrm>
            <a:off x="6093764" y="2477695"/>
            <a:ext cx="4519415" cy="44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3764" y="3129990"/>
            <a:ext cx="57912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01600" y="851337"/>
            <a:ext cx="4672137" cy="207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12">
            <a:alphaModFix/>
          </a:blip>
          <a:srcRect b="3677"/>
          <a:stretch/>
        </p:blipFill>
        <p:spPr>
          <a:xfrm>
            <a:off x="2343726" y="2813565"/>
            <a:ext cx="1749046" cy="31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l="56963" t="40247" r="31970" b="38765"/>
          <a:stretch/>
        </p:blipFill>
        <p:spPr>
          <a:xfrm>
            <a:off x="3933336" y="4552946"/>
            <a:ext cx="685800" cy="16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13">
            <a:alphaModFix/>
          </a:blip>
          <a:srcRect l="43210" t="53876" r="44444" b="36247"/>
          <a:stretch/>
        </p:blipFill>
        <p:spPr>
          <a:xfrm>
            <a:off x="3112511" y="5666873"/>
            <a:ext cx="762000" cy="7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1412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304800" y="159429"/>
            <a:ext cx="4287798" cy="2318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- 2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4360" y="1952414"/>
            <a:ext cx="64484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6">
            <a:alphaModFix/>
          </a:blip>
          <a:srcRect l="12929" r="14228"/>
          <a:stretch/>
        </p:blipFill>
        <p:spPr>
          <a:xfrm>
            <a:off x="12862785" y="3771900"/>
            <a:ext cx="4724400" cy="33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7086600" y="4261918"/>
            <a:ext cx="4876800" cy="21669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95564" y="-71955"/>
            <a:ext cx="578643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8">
            <a:alphaModFix/>
          </a:blip>
          <a:srcRect l="997" r="5779" b="5571"/>
          <a:stretch/>
        </p:blipFill>
        <p:spPr>
          <a:xfrm>
            <a:off x="2150150" y="2642125"/>
            <a:ext cx="1964650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9">
            <a:alphaModFix/>
          </a:blip>
          <a:srcRect l="43210" t="53876" r="44444" b="36247"/>
          <a:stretch/>
        </p:blipFill>
        <p:spPr>
          <a:xfrm>
            <a:off x="3064544" y="5487471"/>
            <a:ext cx="762000" cy="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10">
            <a:alphaModFix/>
          </a:blip>
          <a:srcRect l="56963" t="40247" r="31970" b="38765"/>
          <a:stretch/>
        </p:blipFill>
        <p:spPr>
          <a:xfrm>
            <a:off x="3826544" y="4218542"/>
            <a:ext cx="685800" cy="161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22da4e1636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114128"/>
            <a:ext cx="6172200" cy="771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22da4e1636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79" y="1114128"/>
            <a:ext cx="5206105" cy="40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22da4e1636_0_14"/>
          <p:cNvSpPr/>
          <p:nvPr/>
        </p:nvSpPr>
        <p:spPr>
          <a:xfrm>
            <a:off x="304800" y="159429"/>
            <a:ext cx="4287900" cy="2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002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Android - 3</a:t>
            </a:r>
            <a:endParaRPr sz="5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1" name="Google Shape;221;g122da4e1636_0_14"/>
          <p:cNvSpPr/>
          <p:nvPr/>
        </p:nvSpPr>
        <p:spPr>
          <a:xfrm>
            <a:off x="7086600" y="4261918"/>
            <a:ext cx="4876800" cy="216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45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22da4e1636_0_14"/>
          <p:cNvPicPr preferRelativeResize="0"/>
          <p:nvPr/>
        </p:nvPicPr>
        <p:blipFill rotWithShape="1">
          <a:blip r:embed="rId5">
            <a:alphaModFix/>
          </a:blip>
          <a:srcRect l="997" r="5779"/>
          <a:stretch/>
        </p:blipFill>
        <p:spPr>
          <a:xfrm>
            <a:off x="2150144" y="2642132"/>
            <a:ext cx="1964655" cy="323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22da4e1636_0_14"/>
          <p:cNvPicPr preferRelativeResize="0"/>
          <p:nvPr/>
        </p:nvPicPr>
        <p:blipFill rotWithShape="1">
          <a:blip r:embed="rId6">
            <a:alphaModFix/>
          </a:blip>
          <a:srcRect l="-263770" t="-56989" r="263770" b="56990"/>
          <a:stretch/>
        </p:blipFill>
        <p:spPr>
          <a:xfrm>
            <a:off x="2133090" y="2284406"/>
            <a:ext cx="1998778" cy="355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22da4e1636_0_14"/>
          <p:cNvPicPr preferRelativeResize="0"/>
          <p:nvPr/>
        </p:nvPicPr>
        <p:blipFill rotWithShape="1">
          <a:blip r:embed="rId6">
            <a:alphaModFix/>
          </a:blip>
          <a:srcRect b="6059"/>
          <a:stretch/>
        </p:blipFill>
        <p:spPr>
          <a:xfrm>
            <a:off x="2133088" y="2592800"/>
            <a:ext cx="1998775" cy="333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22da4e1636_0_14"/>
          <p:cNvPicPr preferRelativeResize="0"/>
          <p:nvPr/>
        </p:nvPicPr>
        <p:blipFill rotWithShape="1">
          <a:blip r:embed="rId7">
            <a:alphaModFix/>
          </a:blip>
          <a:srcRect l="56964" t="40246" r="31969" b="38765"/>
          <a:stretch/>
        </p:blipFill>
        <p:spPr>
          <a:xfrm>
            <a:off x="3826544" y="4218542"/>
            <a:ext cx="685800" cy="16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2da4e1636_0_14"/>
          <p:cNvPicPr preferRelativeResize="0"/>
          <p:nvPr/>
        </p:nvPicPr>
        <p:blipFill rotWithShape="1">
          <a:blip r:embed="rId8">
            <a:alphaModFix/>
          </a:blip>
          <a:srcRect l="43209" t="53876" r="44444" b="36247"/>
          <a:stretch/>
        </p:blipFill>
        <p:spPr>
          <a:xfrm>
            <a:off x="3064544" y="5487471"/>
            <a:ext cx="762000" cy="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22da4e1636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37656" y="1734406"/>
            <a:ext cx="3014975" cy="722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22da4e1636_0_14"/>
          <p:cNvPicPr preferRelativeResize="0"/>
          <p:nvPr/>
        </p:nvPicPr>
        <p:blipFill rotWithShape="1">
          <a:blip r:embed="rId10">
            <a:alphaModFix/>
          </a:blip>
          <a:srcRect b="28581"/>
          <a:stretch/>
        </p:blipFill>
        <p:spPr>
          <a:xfrm>
            <a:off x="6273400" y="938102"/>
            <a:ext cx="7353675" cy="310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22da4e1636_0_14"/>
          <p:cNvPicPr preferRelativeResize="0"/>
          <p:nvPr/>
        </p:nvPicPr>
        <p:blipFill rotWithShape="1">
          <a:blip r:embed="rId10">
            <a:alphaModFix/>
          </a:blip>
          <a:srcRect t="49748" r="10546"/>
          <a:stretch/>
        </p:blipFill>
        <p:spPr>
          <a:xfrm>
            <a:off x="6650650" y="6573900"/>
            <a:ext cx="6976419" cy="2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220524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1517912" y="6688098"/>
            <a:ext cx="3653695" cy="2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9"/>
          <p:cNvGrpSpPr/>
          <p:nvPr/>
        </p:nvGrpSpPr>
        <p:grpSpPr>
          <a:xfrm>
            <a:off x="3140629" y="6362700"/>
            <a:ext cx="4863754" cy="1882895"/>
            <a:chOff x="4279103" y="6714376"/>
            <a:chExt cx="4863754" cy="1882895"/>
          </a:xfrm>
        </p:grpSpPr>
        <p:pic>
          <p:nvPicPr>
            <p:cNvPr id="238" name="Google Shape;238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3481938" y="7603710"/>
              <a:ext cx="1843394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2054" y="8532545"/>
              <a:ext cx="4750803" cy="64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4279103" y="6714376"/>
              <a:ext cx="249066" cy="2490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0853" y="4430"/>
            <a:ext cx="10767147" cy="1032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9"/>
          <p:cNvGrpSpPr/>
          <p:nvPr/>
        </p:nvGrpSpPr>
        <p:grpSpPr>
          <a:xfrm rot="10800000" flipH="1">
            <a:off x="7419475" y="6564011"/>
            <a:ext cx="2210038" cy="507854"/>
            <a:chOff x="10679530" y="2168689"/>
            <a:chExt cx="2210038" cy="1324661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44" name="Google Shape;244;p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6" name="Google Shape;246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9"/>
          <p:cNvPicPr preferRelativeResize="0"/>
          <p:nvPr/>
        </p:nvPicPr>
        <p:blipFill rotWithShape="1">
          <a:blip r:embed="rId11">
            <a:alphaModFix/>
          </a:blip>
          <a:srcRect r="736"/>
          <a:stretch/>
        </p:blipFill>
        <p:spPr>
          <a:xfrm>
            <a:off x="-46874" y="1"/>
            <a:ext cx="8215514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6337673"/>
            <a:ext cx="8168639" cy="41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/>
          <p:nvPr/>
        </p:nvSpPr>
        <p:spPr>
          <a:xfrm>
            <a:off x="15537723" y="89347"/>
            <a:ext cx="2606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 diagram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0468" y="2521494"/>
            <a:ext cx="9653810" cy="4708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9"/>
          <p:cNvGrpSpPr/>
          <p:nvPr/>
        </p:nvGrpSpPr>
        <p:grpSpPr>
          <a:xfrm>
            <a:off x="7520853" y="746632"/>
            <a:ext cx="2210038" cy="1324661"/>
            <a:chOff x="10679530" y="2168689"/>
            <a:chExt cx="2210038" cy="1324661"/>
          </a:xfrm>
        </p:grpSpPr>
        <p:grpSp>
          <p:nvGrpSpPr>
            <p:cNvPr id="252" name="Google Shape;252;p9"/>
            <p:cNvGrpSpPr/>
            <p:nvPr/>
          </p:nvGrpSpPr>
          <p:grpSpPr>
            <a:xfrm>
              <a:off x="10679530" y="2168689"/>
              <a:ext cx="2145193" cy="1324660"/>
              <a:chOff x="10679530" y="2168689"/>
              <a:chExt cx="2145193" cy="1324660"/>
            </a:xfrm>
          </p:grpSpPr>
          <p:pic>
            <p:nvPicPr>
              <p:cNvPr id="253" name="Google Shape;253;p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5400000">
                <a:off x="12153520" y="2822146"/>
                <a:ext cx="1296870" cy="45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9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679530" y="2168689"/>
                <a:ext cx="2130573" cy="45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5" name="Google Shape;255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5400000">
              <a:off x="12714344" y="3318126"/>
              <a:ext cx="175224" cy="175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사용자 지정</PresentationFormat>
  <Paragraphs>102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Malgun Gothic</vt:lpstr>
      <vt:lpstr>Arial</vt:lpstr>
      <vt:lpstr>Nanum Myeongjo</vt:lpstr>
      <vt:lpstr>Batang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재완 박</cp:lastModifiedBy>
  <cp:revision>1</cp:revision>
  <dcterms:created xsi:type="dcterms:W3CDTF">2022-03-31T22:44:10Z</dcterms:created>
  <dcterms:modified xsi:type="dcterms:W3CDTF">2022-04-04T05:31:35Z</dcterms:modified>
</cp:coreProperties>
</file>